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PRO" initials="W1P" lastIdx="1" clrIdx="0">
    <p:extLst>
      <p:ext uri="{19B8F6BF-5375-455C-9EA6-DF929625EA0E}">
        <p15:presenceInfo xmlns:p15="http://schemas.microsoft.com/office/powerpoint/2012/main" userId="Windows 10 P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22T04:05:25.492" idx="1">
    <p:pos x="96" y="2168"/>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18457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192055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415213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33757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355508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187657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55097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190669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133746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280872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20AC388-0F7B-4BA8-BF64-3EF6780D9A87}" type="datetimeFigureOut">
              <a:rPr lang="en-US" smtClean="0"/>
              <a:t>7/31/2025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FDAA28BB-1176-4BDA-98F6-273A565BF1AE}" type="slidenum">
              <a:rPr lang="en-US" smtClean="0"/>
              <a:t>‹Nº›</a:t>
            </a:fld>
            <a:endParaRPr lang="en-US" dirty="0"/>
          </a:p>
        </p:txBody>
      </p:sp>
    </p:spTree>
    <p:extLst>
      <p:ext uri="{BB962C8B-B14F-4D97-AF65-F5344CB8AC3E}">
        <p14:creationId xmlns:p14="http://schemas.microsoft.com/office/powerpoint/2010/main" val="43900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AC388-0F7B-4BA8-BF64-3EF6780D9A87}" type="datetimeFigureOut">
              <a:rPr lang="en-US" smtClean="0"/>
              <a:t>7/31/2025</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A28BB-1176-4BDA-98F6-273A565BF1AE}" type="slidenum">
              <a:rPr lang="en-US" smtClean="0"/>
              <a:t>‹Nº›</a:t>
            </a:fld>
            <a:endParaRPr lang="en-US" dirty="0"/>
          </a:p>
        </p:txBody>
      </p:sp>
    </p:spTree>
    <p:extLst>
      <p:ext uri="{BB962C8B-B14F-4D97-AF65-F5344CB8AC3E}">
        <p14:creationId xmlns:p14="http://schemas.microsoft.com/office/powerpoint/2010/main" val="86724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home.cern/science/accelerators/large-hadron-collide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cience.nasa.gov/astrophysics/focus-areas/what-powered-the-big-ba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60739" y="1216450"/>
            <a:ext cx="11431261" cy="769441"/>
          </a:xfrm>
          <a:prstGeom prst="rect">
            <a:avLst/>
          </a:prstGeom>
          <a:noFill/>
        </p:spPr>
        <p:txBody>
          <a:bodyPr wrap="square" lIns="91440" tIns="45720" rIns="91440" bIns="45720">
            <a:spAutoFit/>
          </a:bodyPr>
          <a:lstStyle/>
          <a:p>
            <a:pPr algn="ctr"/>
            <a:r>
              <a:rPr lang="es-E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LOS INTELESTERALES/THE INTELLECTOALS</a:t>
            </a:r>
            <a:endParaRPr lang="es-E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ángulo 6"/>
          <p:cNvSpPr/>
          <p:nvPr/>
        </p:nvSpPr>
        <p:spPr>
          <a:xfrm>
            <a:off x="760739" y="2230293"/>
            <a:ext cx="6998214" cy="2677656"/>
          </a:xfrm>
          <a:prstGeom prst="rect">
            <a:avLst/>
          </a:prstGeom>
          <a:noFill/>
        </p:spPr>
        <p:txBody>
          <a:bodyPr wrap="square" lIns="91440" tIns="45720" rIns="91440" bIns="45720">
            <a:spAutoFit/>
          </a:bodyPr>
          <a:lstStyle/>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JUAN DAVID TABORDA SEPULVEDA </a:t>
            </a: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/VIGIA DE TIEMPO</a:t>
            </a:r>
          </a:p>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NICOLAS ALMANZA SANCHEZ </a:t>
            </a: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LIDER</a:t>
            </a:r>
          </a:p>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ANGEL DAVID RIVERA RIVERA </a:t>
            </a: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RELATOR O SECRETARIO</a:t>
            </a:r>
          </a:p>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JUAN </a:t>
            </a: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JOSE RENDON MADERA </a:t>
            </a: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UTILERO</a:t>
            </a:r>
          </a:p>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JHORDY SEBASTIAN GARCIA VALLEJO </a:t>
            </a: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VIGIA DE LA DICIPLINA</a:t>
            </a:r>
            <a:endParaRPr lang="es-E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0432" y="2230293"/>
            <a:ext cx="3184844" cy="3184844"/>
          </a:xfrm>
          <a:prstGeom prst="rect">
            <a:avLst/>
          </a:prstGeom>
        </p:spPr>
      </p:pic>
      <p:sp>
        <p:nvSpPr>
          <p:cNvPr id="10" name="Rectángulo 9"/>
          <p:cNvSpPr/>
          <p:nvPr/>
        </p:nvSpPr>
        <p:spPr>
          <a:xfrm>
            <a:off x="4164049" y="293120"/>
            <a:ext cx="4254050"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ASTRONOMIA</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ángulo 10"/>
          <p:cNvSpPr/>
          <p:nvPr/>
        </p:nvSpPr>
        <p:spPr>
          <a:xfrm>
            <a:off x="489747" y="5415137"/>
            <a:ext cx="10957550"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VIAJA MAS ALLA DE LA ADMOSFERA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2739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506" y="592898"/>
            <a:ext cx="9914508" cy="2580999"/>
          </a:xfrm>
          <a:prstGeom prst="rect">
            <a:avLst/>
          </a:prstGeom>
        </p:spPr>
      </p:pic>
      <p:sp>
        <p:nvSpPr>
          <p:cNvPr id="5" name="Rectángulo 4"/>
          <p:cNvSpPr/>
          <p:nvPr/>
        </p:nvSpPr>
        <p:spPr>
          <a:xfrm>
            <a:off x="536448" y="3272135"/>
            <a:ext cx="10871200" cy="3170099"/>
          </a:xfrm>
          <a:prstGeom prst="rect">
            <a:avLst/>
          </a:prstGeom>
          <a:noFill/>
        </p:spPr>
        <p:txBody>
          <a:bodyPr wrap="square" lIns="91440" tIns="45720" rIns="91440" bIns="45720">
            <a:spAutoFit/>
          </a:bodyPr>
          <a:lstStyle/>
          <a:p>
            <a:pPr algn="ct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"Cada color fue seleccionado para tener un impacto visual fuerte, pero también para comunicar sensaciones. Buscamos una paleta vibrante que conecte con lo urbano, lo moderno, pero también con lo astronómico</a:t>
            </a:r>
            <a:endParaRPr lang="es-E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6189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338435"/>
            <a:ext cx="12192001" cy="5078313"/>
          </a:xfrm>
          <a:prstGeom prst="rect">
            <a:avLst/>
          </a:prstGeom>
          <a:noFill/>
        </p:spPr>
        <p:txBody>
          <a:bodyPr wrap="squar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NUESTRA PREGUNTA DE INVESTIGACION ES </a:t>
            </a:r>
          </a:p>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¿Cómo podemos motivar los estudiantes de primaria </a:t>
            </a: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la institución educativa Ángela Restrepo Moreno </a:t>
            </a: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a:t>
            </a: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conocer e investigar sobre el </a:t>
            </a: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universo ?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60919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804163"/>
            <a:ext cx="12192001" cy="3385542"/>
          </a:xfrm>
          <a:prstGeom prst="rect">
            <a:avLst/>
          </a:prstGeom>
          <a:noFill/>
        </p:spPr>
        <p:txBody>
          <a:bodyPr wrap="squar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Delimitación </a:t>
            </a: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del problema </a:t>
            </a:r>
          </a:p>
          <a:p>
            <a:pPr algn="ctr"/>
            <a:r>
              <a:rPr lang="es-ES" sz="40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Es: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Motivar a los estudiantes de primaria a investigar sobre el universo </a:t>
            </a:r>
            <a:endParaRPr lang="es-E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s-ES" sz="4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In</a:t>
            </a:r>
            <a:r>
              <a:rPr lang="es-ES" sz="40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Motivating</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primary</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school</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students</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to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research</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universe</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Tree>
    <p:extLst>
      <p:ext uri="{BB962C8B-B14F-4D97-AF65-F5344CB8AC3E}">
        <p14:creationId xmlns:p14="http://schemas.microsoft.com/office/powerpoint/2010/main" val="147464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12845"/>
            <a:ext cx="12192001" cy="5509200"/>
          </a:xfrm>
          <a:prstGeom prst="rect">
            <a:avLst/>
          </a:prstGeom>
          <a:noFill/>
        </p:spPr>
        <p:txBody>
          <a:bodyPr wrap="square" lIns="91440" tIns="45720" rIns="91440" bIns="45720">
            <a:spAutoFit/>
          </a:bodyPr>
          <a:lstStyle/>
          <a:p>
            <a:pPr algn="ct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Delimitación del problema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Este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proyecto se realizará con niños y niñas de primaria durante el segundo periodo del año 2025. Se trabajará dentro del colegio, usando materiales como videos, juegos, dibujos, charlas y actividades divertidas sobre el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universo. El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problema que se quiere investigar es que muchos estudiantes de primaria no están motivados para aprender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sobre</a:t>
            </a:r>
            <a:endPar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1707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12845"/>
            <a:ext cx="12192001" cy="2800767"/>
          </a:xfrm>
          <a:prstGeom prst="rect">
            <a:avLst/>
          </a:prstGeom>
          <a:noFill/>
        </p:spPr>
        <p:txBody>
          <a:bodyPr wrap="square" lIns="91440" tIns="45720" rIns="91440" bIns="45720">
            <a:spAutoFit/>
          </a:bodyPr>
          <a:lstStyle/>
          <a:p>
            <a:pPr algn="ct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el universo porque lo ven como un tema difícil o lejano. Por eso, se quiere encontrar formas creativas para acercarles estos temas y hacerlos más interesantes y fáciles de entender</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endPar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24515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736929"/>
            <a:ext cx="12192001" cy="3631763"/>
          </a:xfrm>
          <a:prstGeom prst="rect">
            <a:avLst/>
          </a:prstGeom>
          <a:noFill/>
        </p:spPr>
        <p:txBody>
          <a:bodyPr wrap="square" lIns="91440" tIns="45720" rIns="91440" bIns="45720">
            <a:spAutoFit/>
          </a:bodyPr>
          <a:lstStyle/>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Hipótesis </a:t>
            </a:r>
            <a:r>
              <a:rPr lang="es-ES" sz="5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p>
          <a:p>
            <a:pPr algn="ct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Si los estudiantes conocen el modelo del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big</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bag y otras teorías sobre el universo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entonces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se motivaran a investigar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más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sobre el origen del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cosmos.</a:t>
            </a:r>
            <a:endPar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51943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85600"/>
            <a:ext cx="12192001" cy="4985980"/>
          </a:xfrm>
          <a:prstGeom prst="rect">
            <a:avLst/>
          </a:prstGeom>
          <a:noFill/>
        </p:spPr>
        <p:txBody>
          <a:bodyPr wrap="square" lIns="91440" tIns="45720" rIns="91440" bIns="45720">
            <a:spAutoFit/>
          </a:bodyPr>
          <a:lstStyle/>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Variables </a:t>
            </a:r>
            <a:r>
              <a:rPr lang="es-ES" sz="5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Variable independiente :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Actividades y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estrategias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para motivar (videos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juegos, charlas y experimentos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Variable dependiente :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Nivel de interés y motivación de los estudiantes de primaria por el universo  </a:t>
            </a:r>
          </a:p>
        </p:txBody>
      </p:sp>
    </p:spTree>
    <p:extLst>
      <p:ext uri="{BB962C8B-B14F-4D97-AF65-F5344CB8AC3E}">
        <p14:creationId xmlns:p14="http://schemas.microsoft.com/office/powerpoint/2010/main" val="386513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4129" y="2140341"/>
            <a:ext cx="12192001" cy="2954655"/>
          </a:xfrm>
          <a:prstGeom prst="rect">
            <a:avLst/>
          </a:prstGeom>
          <a:noFill/>
        </p:spPr>
        <p:txBody>
          <a:bodyPr wrap="square" lIns="91440" tIns="45720" rIns="91440" bIns="45720">
            <a:spAutoFit/>
          </a:bodyPr>
          <a:lstStyle/>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Objetivo General </a:t>
            </a:r>
            <a:r>
              <a:rPr lang="es-ES" sz="5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p>
          <a:p>
            <a:pPr algn="ct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Motivar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 los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estudiantes de primaria a investigar sobre el universo mediante estrategias creativas y pedagógicas </a:t>
            </a:r>
          </a:p>
        </p:txBody>
      </p:sp>
    </p:spTree>
    <p:extLst>
      <p:ext uri="{BB962C8B-B14F-4D97-AF65-F5344CB8AC3E}">
        <p14:creationId xmlns:p14="http://schemas.microsoft.com/office/powerpoint/2010/main" val="395043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84647"/>
            <a:ext cx="12192001" cy="5663089"/>
          </a:xfrm>
          <a:prstGeom prst="rect">
            <a:avLst/>
          </a:prstGeom>
          <a:noFill/>
        </p:spPr>
        <p:txBody>
          <a:bodyPr wrap="square" lIns="91440" tIns="45720" rIns="91440" bIns="45720">
            <a:spAutoFit/>
          </a:bodyPr>
          <a:lstStyle/>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Objetivo </a:t>
            </a: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Específicos </a:t>
            </a:r>
            <a:r>
              <a:rPr lang="es-ES" sz="5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1</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.Identificar los conocimientos previos que tienen los estudiantes de primaria sobre el universo</a:t>
            </a: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2</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.Diseñar actividades que despierten la curiosidad por temas como el Big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Bang</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los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planetas y las estrellas </a:t>
            </a: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3</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.Implementar estrategias didácticas como videos talleres y observaciones del cielo</a:t>
            </a:r>
          </a:p>
        </p:txBody>
      </p:sp>
    </p:spTree>
    <p:extLst>
      <p:ext uri="{BB962C8B-B14F-4D97-AF65-F5344CB8AC3E}">
        <p14:creationId xmlns:p14="http://schemas.microsoft.com/office/powerpoint/2010/main" val="81173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167235"/>
            <a:ext cx="12192001" cy="2277547"/>
          </a:xfrm>
          <a:prstGeom prst="rect">
            <a:avLst/>
          </a:prstGeom>
          <a:noFill/>
        </p:spPr>
        <p:txBody>
          <a:bodyPr wrap="square" lIns="91440" tIns="45720" rIns="91440" bIns="45720">
            <a:spAutoFit/>
          </a:bodyPr>
          <a:lstStyle/>
          <a:p>
            <a:pPr algn="ctr"/>
            <a:endParaRPr lang="es-ES" sz="5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4</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.Evaluar el impacto de estas estrategias en la motivación de los estudiantes </a:t>
            </a:r>
          </a:p>
        </p:txBody>
      </p:sp>
    </p:spTree>
    <p:extLst>
      <p:ext uri="{BB962C8B-B14F-4D97-AF65-F5344CB8AC3E}">
        <p14:creationId xmlns:p14="http://schemas.microsoft.com/office/powerpoint/2010/main" val="388706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73335"/>
            <a:ext cx="11837791" cy="646331"/>
          </a:xfrm>
          <a:prstGeom prst="rect">
            <a:avLst/>
          </a:prstGeom>
          <a:noFill/>
        </p:spPr>
        <p:txBody>
          <a:bodyPr wrap="none" lIns="91440" tIns="45720" rIns="91440" bIns="45720">
            <a:spAutoFit/>
          </a:bodyPr>
          <a:lstStyle/>
          <a:p>
            <a:pPr algn="ctr"/>
            <a:r>
              <a:rPr lang="es-ES" sz="36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MOTIVACION – ARGUMENTACION DEL TEMA SELECCIONADO</a:t>
            </a:r>
            <a:endParaRPr lang="es-ES" sz="36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5" name="Rectángulo 4"/>
          <p:cNvSpPr/>
          <p:nvPr/>
        </p:nvSpPr>
        <p:spPr>
          <a:xfrm>
            <a:off x="1556115" y="1811635"/>
            <a:ext cx="8725594" cy="1200329"/>
          </a:xfrm>
          <a:prstGeom prst="rect">
            <a:avLst/>
          </a:prstGeom>
          <a:noFill/>
        </p:spPr>
        <p:txBody>
          <a:bodyPr wrap="none" lIns="91440" tIns="45720" rIns="91440" bIns="45720">
            <a:spAutoFit/>
          </a:bodyPr>
          <a:lstStyle/>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QUE NOS MOTIVO :</a:t>
            </a:r>
          </a:p>
          <a:p>
            <a:pPr algn="ct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NOS MOTIVO ESTE TEMA POR LO AMPLIO QUE </a:t>
            </a:r>
          </a:p>
          <a:p>
            <a:pPr algn="ct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ES Y POR QUE TIENE MUCHAS Y DIFERENTES TEORIAS Y POSTURAS </a:t>
            </a:r>
          </a:p>
        </p:txBody>
      </p:sp>
      <p:sp>
        <p:nvSpPr>
          <p:cNvPr id="6" name="Rectángulo 5"/>
          <p:cNvSpPr/>
          <p:nvPr/>
        </p:nvSpPr>
        <p:spPr>
          <a:xfrm>
            <a:off x="3791870" y="3273420"/>
            <a:ext cx="4254049" cy="1754326"/>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ASTRONOMIA</a:t>
            </a:r>
          </a:p>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ASTRONOMY</a:t>
            </a:r>
            <a:endParaRPr lang="es-E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7" name="Rectángulo 6"/>
          <p:cNvSpPr/>
          <p:nvPr/>
        </p:nvSpPr>
        <p:spPr>
          <a:xfrm>
            <a:off x="282388" y="5289202"/>
            <a:ext cx="7021903" cy="1569660"/>
          </a:xfrm>
          <a:prstGeom prst="rect">
            <a:avLst/>
          </a:prstGeom>
          <a:noFill/>
        </p:spPr>
        <p:txBody>
          <a:bodyPr wrap="square" lIns="91440" tIns="45720" rIns="91440" bIns="45720">
            <a:spAutoFit/>
          </a:bodyPr>
          <a:lstStyle/>
          <a:p>
            <a:pPr algn="ctr"/>
            <a:r>
              <a:rPr lang="es-ES" sz="2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POR QUE SELECCIONAMOS EL TEMA :</a:t>
            </a:r>
          </a:p>
          <a:p>
            <a:pPr algn="ctr"/>
            <a:r>
              <a:rPr lang="es-E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POR QUE QUEREMOS SEQUIR APRENDIENDO MAS DE LO </a:t>
            </a:r>
          </a:p>
          <a:p>
            <a:pPr algn="ctr"/>
            <a:r>
              <a:rPr lang="es-E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 TENIAMOS DEL AÑO ANTERIOR </a:t>
            </a:r>
            <a:endParaRPr lang="es-E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ángulo 7"/>
          <p:cNvSpPr/>
          <p:nvPr/>
        </p:nvSpPr>
        <p:spPr>
          <a:xfrm>
            <a:off x="7095542" y="4611231"/>
            <a:ext cx="4742250" cy="2677656"/>
          </a:xfrm>
          <a:prstGeom prst="rect">
            <a:avLst/>
          </a:prstGeom>
          <a:noFill/>
        </p:spPr>
        <p:txBody>
          <a:bodyPr wrap="square" lIns="91440" tIns="45720" rIns="91440" bIns="45720">
            <a:spAutoFit/>
          </a:bodyPr>
          <a:lstStyle/>
          <a:p>
            <a:pPr algn="ctr"/>
            <a:r>
              <a:rPr lang="es-ES" sz="28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PARA QUE :</a:t>
            </a:r>
          </a:p>
          <a:p>
            <a:pPr algn="ctr"/>
            <a:r>
              <a:rPr lang="es-E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PARA APRENDER MAS SOBRE </a:t>
            </a:r>
          </a:p>
          <a:p>
            <a:pPr algn="ctr"/>
            <a:r>
              <a:rPr lang="es-E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 UNIVERZO PARA PODER </a:t>
            </a:r>
          </a:p>
          <a:p>
            <a:pPr algn="ctr"/>
            <a:r>
              <a:rPr lang="es-E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COMPARTIR ESE CONOCIMIENTO</a:t>
            </a:r>
          </a:p>
          <a:p>
            <a:pPr algn="ctr"/>
            <a:r>
              <a:rPr lang="es-E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s-E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14141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84647"/>
            <a:ext cx="12192001" cy="6340197"/>
          </a:xfrm>
          <a:prstGeom prst="rect">
            <a:avLst/>
          </a:prstGeom>
          <a:noFill/>
        </p:spPr>
        <p:txBody>
          <a:bodyPr wrap="square" lIns="91440" tIns="45720" rIns="91440" bIns="45720">
            <a:spAutoFit/>
          </a:bodyPr>
          <a:lstStyle/>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Justificación</a:t>
            </a:r>
          </a:p>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El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universo es un tema que despierta la imaginación, la ciencia y la reflexión. Sin embargo, muchos estudiantes de primaria no tienen acceso a información clara y motivadora sobre él. Este proyecto busca promover el gusto por la investigación desde edades tempranas, utilizando métodos dinámicos que conecten con los intereses de los niños y niñas</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175851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84647"/>
            <a:ext cx="12192001" cy="6340197"/>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MARCO TEÓRICO </a:t>
            </a: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PARAFACEADO </a:t>
            </a:r>
          </a:p>
          <a:p>
            <a:pPr algn="ct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El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estudio del universo se fundamenta en teorías científicas que explican su origen, estructura y evolución. Una de las más aceptadas es la Teoría del Big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Bang</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que sostiene que el universo se originó hace aproximadamente 13.800 millones de años a partir de una gran explosión de energía y materia (NASA, 2023).La teoría de la relatividad general propuesta por Albert Einstein en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1915</a:t>
            </a:r>
          </a:p>
        </p:txBody>
      </p:sp>
    </p:spTree>
    <p:extLst>
      <p:ext uri="{BB962C8B-B14F-4D97-AF65-F5344CB8AC3E}">
        <p14:creationId xmlns:p14="http://schemas.microsoft.com/office/powerpoint/2010/main" val="268891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322729"/>
            <a:ext cx="12192001" cy="6186309"/>
          </a:xfrm>
          <a:prstGeom prst="rect">
            <a:avLst/>
          </a:prstGeom>
          <a:noFill/>
        </p:spPr>
        <p:txBody>
          <a:bodyPr wrap="square" lIns="91440" tIns="45720" rIns="91440" bIns="45720">
            <a:spAutoFit/>
          </a:bodyPr>
          <a:lstStyle/>
          <a:p>
            <a:pPr algn="ct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también es fundamental, ya que describe cómo la gravedad afecta el tejido del espacio-tiempo (Einstein, 1915). Por otro lado, las leyes de Kepler, formuladas en el siglo XVII, explican el movimiento de los planetas en torno al Sol (Kepler, 1609). Además, los modelos cosmológicos modernos incluyen la inflación cósmica, que explica la expansión acelerada del universo en sus primeros instantes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Guth</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1981)</a:t>
            </a:r>
            <a:endParaRPr lang="es-ES" sz="36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89365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0630" y="905179"/>
            <a:ext cx="12192001" cy="4832092"/>
          </a:xfrm>
          <a:prstGeom prst="rect">
            <a:avLst/>
          </a:prstGeom>
          <a:noFill/>
        </p:spPr>
        <p:txBody>
          <a:bodyPr wrap="square" lIns="91440" tIns="45720" rIns="91440" bIns="45720">
            <a:spAutoFit/>
          </a:bodyPr>
          <a:lstStyle/>
          <a:p>
            <a:pPr algn="ct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y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las teorías sobre la formación de galaxias y estrellas, que permiten comprender cómo se formaron las grandes estructuras del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universo.</a:t>
            </a:r>
          </a:p>
          <a:p>
            <a:pPr algn="ct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Este tema se escogió para motivar a los niños de grados inferiores a investigar por que nos hemos dado  cuenta que  los</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p</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equeños piensan que hay más allá y así comienza su interés por investigar .</a:t>
            </a:r>
            <a:endPar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2941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84647"/>
            <a:ext cx="12192001" cy="5816977"/>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ANTECEDENTES</a:t>
            </a:r>
          </a:p>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En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los últimos años, instituciones como la NASA y el CERN han desarrollado investigaciones clave para entender el universo. Por ejemplo, las observaciones del telescopio Hubble han proporcionado evidencia de la expansión del universo, apoyando la teoría del Big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Bang</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(NASA, 2023).Asimismo, el Gran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Colisionado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de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Hadrones</a:t>
            </a:r>
          </a:p>
        </p:txBody>
      </p:sp>
    </p:spTree>
    <p:extLst>
      <p:ext uri="{BB962C8B-B14F-4D97-AF65-F5344CB8AC3E}">
        <p14:creationId xmlns:p14="http://schemas.microsoft.com/office/powerpoint/2010/main" val="210522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889765"/>
            <a:ext cx="12192001" cy="5509200"/>
          </a:xfrm>
          <a:prstGeom prst="rect">
            <a:avLst/>
          </a:prstGeom>
          <a:noFill/>
        </p:spPr>
        <p:txBody>
          <a:bodyPr wrap="square" lIns="91440" tIns="45720" rIns="91440" bIns="45720">
            <a:spAutoFit/>
          </a:bodyPr>
          <a:lstStyle/>
          <a:p>
            <a:pPr algn="ct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(LHC) del CERN ha recreado condiciones similares a las del inicio del universo, aportando datos sobre la formación de partículas subatómicas (CERN, 2022).A nivel nacional, el Planetario de Medellín y universidades como la Universidad Nacional de Colombia han impulsado programas educativos para acercar a los jóvenes al conocimiento astronómico.</a:t>
            </a:r>
            <a:endPar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9712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84647"/>
            <a:ext cx="12192001" cy="6340197"/>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MARCO </a:t>
            </a: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REFERENCIAL</a:t>
            </a:r>
          </a:p>
          <a:p>
            <a:pPr algn="ct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Este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proyecto se enfoca en acercar el conocimiento del origen y evolución del universo a los estudiantes de nuestra institución. A través del estudio de teorías científicas y antecedentes reales, buscamos fomentar la curiosidad, el pensamiento crítico y el interés por la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ciencia. En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nuestro contexto escolar, este tema promueve el trabajo colaborativo, el uso de fuentes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confiables</a:t>
            </a:r>
          </a:p>
        </p:txBody>
      </p:sp>
    </p:spTree>
    <p:extLst>
      <p:ext uri="{BB962C8B-B14F-4D97-AF65-F5344CB8AC3E}">
        <p14:creationId xmlns:p14="http://schemas.microsoft.com/office/powerpoint/2010/main" val="255666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965530"/>
            <a:ext cx="12192001" cy="3477875"/>
          </a:xfrm>
          <a:prstGeom prst="rect">
            <a:avLst/>
          </a:prstGeom>
          <a:noFill/>
        </p:spPr>
        <p:txBody>
          <a:bodyPr wrap="square" lIns="91440" tIns="45720" rIns="91440" bIns="45720">
            <a:spAutoFit/>
          </a:bodyPr>
          <a:lstStyle/>
          <a:p>
            <a:pPr algn="ct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y el desarrollo de habilidades investigativas. Además, permite reflexionar sobre nuestro papel en el universo y la importancia del conocimiento científico para comprender la realidad que habitamos.</a:t>
            </a:r>
          </a:p>
        </p:txBody>
      </p:sp>
    </p:spTree>
    <p:extLst>
      <p:ext uri="{BB962C8B-B14F-4D97-AF65-F5344CB8AC3E}">
        <p14:creationId xmlns:p14="http://schemas.microsoft.com/office/powerpoint/2010/main" val="392330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84647"/>
            <a:ext cx="12192001" cy="6494085"/>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Referencias </a:t>
            </a:r>
            <a:endPar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a:p>
            <a:pPr algn="ctr"/>
            <a:r>
              <a:rPr lang="es-E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CERN</a:t>
            </a:r>
            <a:r>
              <a:rPr lang="es-ES"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(2022).</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Gran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Colisionador</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de Hadrones. </a:t>
            </a:r>
            <a:r>
              <a:rPr lang="es-ES"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hlinkClick r:id="rId2"/>
              </a:rPr>
              <a:t>https://</a:t>
            </a: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hlinkClick r:id="rId2"/>
              </a:rPr>
              <a:t>home.cern/science/accelerators/large-hadron-collider</a:t>
            </a: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Einstein</a:t>
            </a:r>
            <a:r>
              <a:rPr lang="es-ES"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 (1915</a:t>
            </a: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Las ecuaciones de campo de la gravitación. Academia Prusiana de las Ciencias</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Guth</a:t>
            </a:r>
            <a:r>
              <a:rPr lang="es-ES"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 H. (1981).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Universo inflacionario: una posible solución a los problemas del horizonte y la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planitud</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Physical</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Review</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D, 23(2), 347</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p>
        </p:txBody>
      </p:sp>
    </p:spTree>
    <p:extLst>
      <p:ext uri="{BB962C8B-B14F-4D97-AF65-F5344CB8AC3E}">
        <p14:creationId xmlns:p14="http://schemas.microsoft.com/office/powerpoint/2010/main" val="264471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436177"/>
            <a:ext cx="12192001" cy="2800767"/>
          </a:xfrm>
          <a:prstGeom prst="rect">
            <a:avLst/>
          </a:prstGeom>
          <a:noFill/>
        </p:spPr>
        <p:txBody>
          <a:bodyPr wrap="square" lIns="91440" tIns="45720" rIns="91440" bIns="45720">
            <a:spAutoFit/>
          </a:bodyPr>
          <a:lstStyle/>
          <a:p>
            <a:pPr algn="ctr"/>
            <a:r>
              <a:rPr lang="es-ES" sz="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Kepler, </a:t>
            </a:r>
            <a:r>
              <a:rPr lang="es-ES"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J. (1609).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Nueva Astronomía. Heidelberg. </a:t>
            </a:r>
            <a:r>
              <a:rPr lang="es-ES"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NASA. (2023)</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¿Qué es el Big </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Bang</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hlinkClick r:id="rId2"/>
              </a:rPr>
              <a:t>https</a:t>
            </a:r>
            <a:r>
              <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hlinkClick r:id="rId2"/>
              </a:rPr>
              <a:t>://science.nasa.gov/astrophysics/focus-areas/what-powered-the-big-bang</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hlinkClick r:id="rId2"/>
              </a:rPr>
              <a:t>/</a:t>
            </a:r>
            <a:r>
              <a:rPr lang="es-ES" sz="4400" b="1" dirty="0" smtClean="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rPr>
              <a:t> </a:t>
            </a:r>
            <a:endParaRPr lang="es-ES" sz="4400" b="1" dirty="0">
              <a:ln w="12700">
                <a:solidFill>
                  <a:schemeClr val="tx2">
                    <a:lumMod val="75000"/>
                  </a:schemeClr>
                </a:solidFill>
                <a:prstDash val="solid"/>
              </a:ln>
              <a:solidFill>
                <a:schemeClr val="bg1">
                  <a:lumMod val="6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7089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51571" y="147935"/>
            <a:ext cx="7060267"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ESTE ES NUESTRO LOGO</a:t>
            </a:r>
            <a:endParaRPr lang="es-E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4" y="1071265"/>
            <a:ext cx="5232400" cy="5232400"/>
          </a:xfrm>
          <a:prstGeom prst="rect">
            <a:avLst/>
          </a:prstGeom>
        </p:spPr>
      </p:pic>
    </p:spTree>
    <p:extLst>
      <p:ext uri="{BB962C8B-B14F-4D97-AF65-F5344CB8AC3E}">
        <p14:creationId xmlns:p14="http://schemas.microsoft.com/office/powerpoint/2010/main" val="177507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39464" y="210312"/>
            <a:ext cx="7432420"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ESTA ES SU EXPLICACION </a:t>
            </a:r>
            <a:endParaRPr lang="es-E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6" name="Rectángulo 5"/>
          <p:cNvSpPr/>
          <p:nvPr/>
        </p:nvSpPr>
        <p:spPr>
          <a:xfrm>
            <a:off x="1190752" y="1133642"/>
            <a:ext cx="9436100" cy="4832092"/>
          </a:xfrm>
          <a:prstGeom prst="rect">
            <a:avLst/>
          </a:prstGeom>
          <a:noFill/>
        </p:spPr>
        <p:txBody>
          <a:bodyPr wrap="square" lIns="91440" tIns="45720" rIns="91440" bIns="45720">
            <a:spAutoFit/>
          </a:bodyPr>
          <a:lstStyle/>
          <a:p>
            <a:pPr algn="ctr"/>
            <a:r>
              <a:rPr lang="es-ES" sz="4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 personaje central es un alienígena simpático y confiado. Usa gafas de sol, una cadena dorada con el símbolo del dólar y sostiene dinero en la mano. Esto representa a un viajero interestelar exitoso, con estilo propio, relajado, pero con metas claras</a:t>
            </a:r>
            <a:endParaRPr lang="es-E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98716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30299" y="407015"/>
            <a:ext cx="7389779"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SU PALETA DE COLORES  </a:t>
            </a:r>
            <a:endParaRPr lang="es-E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852" y="1196787"/>
            <a:ext cx="8177226" cy="4487373"/>
          </a:xfrm>
          <a:prstGeom prst="rect">
            <a:avLst/>
          </a:prstGeom>
        </p:spPr>
      </p:pic>
    </p:spTree>
    <p:extLst>
      <p:ext uri="{BB962C8B-B14F-4D97-AF65-F5344CB8AC3E}">
        <p14:creationId xmlns:p14="http://schemas.microsoft.com/office/powerpoint/2010/main" val="240197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506" y="389612"/>
            <a:ext cx="9914508" cy="2987571"/>
          </a:xfrm>
          <a:prstGeom prst="rect">
            <a:avLst/>
          </a:prstGeom>
        </p:spPr>
      </p:pic>
      <p:sp>
        <p:nvSpPr>
          <p:cNvPr id="5" name="Rectángulo 4"/>
          <p:cNvSpPr/>
          <p:nvPr/>
        </p:nvSpPr>
        <p:spPr>
          <a:xfrm>
            <a:off x="536448" y="3272135"/>
            <a:ext cx="10871200" cy="3170099"/>
          </a:xfrm>
          <a:prstGeom prst="rect">
            <a:avLst/>
          </a:prstGeom>
          <a:noFill/>
        </p:spPr>
        <p:txBody>
          <a:bodyPr wrap="square" lIns="91440" tIns="45720" rIns="91440" bIns="45720">
            <a:spAutoFit/>
          </a:bodyPr>
          <a:lstStyle/>
          <a:p>
            <a:pPr algn="ct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"Cada color fue seleccionado para tener un impacto visual fuerte, pero también para comunicar sensaciones. Buscamos una paleta vibrante que conecte con lo urbano, lo moderno, pero también con lo astronómico</a:t>
            </a:r>
            <a:endParaRPr lang="es-E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6197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43391" y="309282"/>
            <a:ext cx="8276625"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ESTE ES NUESTRO ESLOGAM</a:t>
            </a:r>
            <a:endParaRPr lang="es-E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4" y="1071265"/>
            <a:ext cx="5232400" cy="52324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504" y="1071265"/>
            <a:ext cx="5232400" cy="5232400"/>
          </a:xfrm>
          <a:prstGeom prst="rect">
            <a:avLst/>
          </a:prstGeom>
        </p:spPr>
      </p:pic>
    </p:spTree>
    <p:extLst>
      <p:ext uri="{BB962C8B-B14F-4D97-AF65-F5344CB8AC3E}">
        <p14:creationId xmlns:p14="http://schemas.microsoft.com/office/powerpoint/2010/main" val="1613046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06797" y="186035"/>
            <a:ext cx="7432420"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ESTA ES SU EXPLICACION </a:t>
            </a:r>
            <a:endParaRPr lang="es-E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6" name="Rectángulo 5"/>
          <p:cNvSpPr/>
          <p:nvPr/>
        </p:nvSpPr>
        <p:spPr>
          <a:xfrm>
            <a:off x="1190752" y="1133642"/>
            <a:ext cx="9436100" cy="5632311"/>
          </a:xfrm>
          <a:prstGeom prst="rect">
            <a:avLst/>
          </a:prstGeom>
          <a:noFill/>
        </p:spPr>
        <p:txBody>
          <a:bodyPr wrap="square" lIns="91440" tIns="45720" rIns="91440" bIns="45720">
            <a:spAutoFit/>
          </a:bodyPr>
          <a:lstStyle/>
          <a:p>
            <a:pPr algn="ct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 personaje principal es un alienígena con mucho estilo: lleva cadenas, gafas, zapatillas deportivas y billetes en las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manos. Esto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 es solo por estética, sino que simboliza una idea muy clara: el conocimiento del universo es un tesoro que va más allá de cualquier riqueza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material. A </a:t>
            </a:r>
            <a:r>
              <a:rPr lang="es-E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través de la frase 'Viaja más allá de la atmósfera</a:t>
            </a:r>
            <a:endParaRPr lang="es-E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19059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30299" y="407015"/>
            <a:ext cx="7389779"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 PALETA DE COLORES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210" y="1223872"/>
            <a:ext cx="8789487" cy="48233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10" y="1223872"/>
            <a:ext cx="8789487" cy="4823360"/>
          </a:xfrm>
          <a:prstGeom prst="rect">
            <a:avLst/>
          </a:prstGeom>
        </p:spPr>
      </p:pic>
    </p:spTree>
    <p:extLst>
      <p:ext uri="{BB962C8B-B14F-4D97-AF65-F5344CB8AC3E}">
        <p14:creationId xmlns:p14="http://schemas.microsoft.com/office/powerpoint/2010/main" val="2613215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1192</Words>
  <Application>Microsoft Office PowerPoint</Application>
  <PresentationFormat>Panorámica</PresentationFormat>
  <Paragraphs>68</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10 PRO</dc:creator>
  <cp:lastModifiedBy>Usuario</cp:lastModifiedBy>
  <cp:revision>23</cp:revision>
  <cp:lastPrinted>2025-04-29T20:02:12Z</cp:lastPrinted>
  <dcterms:created xsi:type="dcterms:W3CDTF">2025-04-22T09:01:08Z</dcterms:created>
  <dcterms:modified xsi:type="dcterms:W3CDTF">2025-07-31T15:05:31Z</dcterms:modified>
</cp:coreProperties>
</file>